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60" r:id="rId6"/>
    <p:sldId id="268" r:id="rId7"/>
    <p:sldId id="270" r:id="rId8"/>
    <p:sldId id="262" r:id="rId9"/>
    <p:sldId id="263" r:id="rId10"/>
    <p:sldId id="265" r:id="rId11"/>
    <p:sldId id="269" r:id="rId12"/>
    <p:sldId id="267" r:id="rId13"/>
    <p:sldId id="264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53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88529481592978E-2"/>
          <c:y val="0.14728102171171389"/>
          <c:w val="0.37419293190994229"/>
          <c:h val="0.73615491564487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0A23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50%</a:t>
                    </a:r>
                    <a:endParaRPr lang="en-US" dirty="0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композиты на основе УВ</c:v>
                </c:pt>
                <c:pt idx="1">
                  <c:v>алюминиевые сплавы</c:v>
                </c:pt>
                <c:pt idx="2">
                  <c:v>титановые сплавы</c:v>
                </c:pt>
                <c:pt idx="3">
                  <c:v>стали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0.2</c:v>
                </c:pt>
                <c:pt idx="2">
                  <c:v>0.15000000000000002</c:v>
                </c:pt>
                <c:pt idx="3">
                  <c:v>0.1</c:v>
                </c:pt>
                <c:pt idx="4">
                  <c:v>5.000000000000001E-2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930299866639152"/>
          <c:y val="0.21972444785891299"/>
          <c:w val="0.3841547313057736"/>
          <c:h val="0.6479286640755657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A2E954-3F7B-4EEF-93A2-271F78B813EA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F89882-A33F-4BFF-9453-890BBC3EE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flex.info/content.php?sid=50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naflex.info/content.php?sid=61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danaflex.info/content.php?sid=32" TargetMode="External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://images.yandex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C9013.4333851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, которые тихо изменили наш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143380"/>
            <a:ext cx="4208512" cy="569794"/>
          </a:xfrm>
        </p:spPr>
        <p:txBody>
          <a:bodyPr/>
          <a:lstStyle/>
          <a:p>
            <a:pPr algn="r"/>
            <a:r>
              <a:rPr lang="ru-RU" dirty="0" err="1" smtClean="0"/>
              <a:t>Гольдт</a:t>
            </a:r>
            <a:r>
              <a:rPr lang="ru-RU" dirty="0" smtClean="0"/>
              <a:t> И.В., Раскина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573016"/>
            <a:ext cx="4392488" cy="288032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Использование </a:t>
            </a:r>
            <a:r>
              <a:rPr lang="ru-RU" sz="1600" b="1" dirty="0" smtClean="0"/>
              <a:t>модификаторов на основе монтмориллонита </a:t>
            </a:r>
            <a:r>
              <a:rPr lang="ru-RU" sz="1600" dirty="0" smtClean="0"/>
              <a:t>позволяет создавать современные композиционные </a:t>
            </a:r>
            <a:r>
              <a:rPr lang="ru-RU" sz="1600" dirty="0" err="1" smtClean="0"/>
              <a:t>наноструктурированные</a:t>
            </a:r>
            <a:r>
              <a:rPr lang="ru-RU" sz="1600" dirty="0" smtClean="0"/>
              <a:t> полимеры, армированные </a:t>
            </a:r>
            <a:r>
              <a:rPr lang="ru-RU" sz="1600" dirty="0"/>
              <a:t>базальтовыми </a:t>
            </a:r>
            <a:r>
              <a:rPr lang="ru-RU" sz="1600" dirty="0" smtClean="0"/>
              <a:t>волокнами, с </a:t>
            </a:r>
            <a:r>
              <a:rPr lang="ru-RU" sz="1600" dirty="0"/>
              <a:t>улучшенными физико-химическими </a:t>
            </a:r>
            <a:r>
              <a:rPr lang="ru-RU" sz="1600" dirty="0" smtClean="0"/>
              <a:t>характеристиками -  огне- </a:t>
            </a:r>
            <a:r>
              <a:rPr lang="ru-RU" sz="1600" dirty="0"/>
              <a:t>и </a:t>
            </a:r>
            <a:r>
              <a:rPr lang="ru-RU" sz="1600" dirty="0" smtClean="0"/>
              <a:t>термостойкостью, долговечностью и др. </a:t>
            </a:r>
            <a:endParaRPr lang="ru-RU" sz="1600" dirty="0"/>
          </a:p>
          <a:p>
            <a:pPr lvl="0"/>
            <a:r>
              <a:rPr lang="ru-RU" sz="1600" dirty="0"/>
              <a:t>Введение до 3% наночастиц глины </a:t>
            </a:r>
            <a:r>
              <a:rPr lang="ru-RU" sz="1600" dirty="0" smtClean="0"/>
              <a:t>(50-100 </a:t>
            </a:r>
            <a:r>
              <a:rPr lang="ru-RU" sz="1600" dirty="0" err="1" smtClean="0"/>
              <a:t>нм</a:t>
            </a:r>
            <a:r>
              <a:rPr lang="ru-RU" sz="1600" dirty="0" smtClean="0"/>
              <a:t>) позволяет </a:t>
            </a:r>
            <a:r>
              <a:rPr lang="ru-RU" sz="1600" dirty="0"/>
              <a:t>увеличить кислородный индекс до 46 </a:t>
            </a:r>
            <a:r>
              <a:rPr lang="ru-RU" sz="1600" dirty="0" smtClean="0"/>
              <a:t>(материал становится </a:t>
            </a:r>
            <a:r>
              <a:rPr lang="ru-RU" sz="1600" dirty="0" err="1" smtClean="0"/>
              <a:t>трудногорюч</a:t>
            </a:r>
            <a:r>
              <a:rPr lang="ru-RU" sz="1600" dirty="0" smtClean="0"/>
              <a:t>) и тем самым </a:t>
            </a:r>
            <a:r>
              <a:rPr lang="ru-RU" sz="1600" b="1" dirty="0" smtClean="0"/>
              <a:t>препятствовать процессу </a:t>
            </a:r>
            <a:r>
              <a:rPr lang="ru-RU" sz="1600" b="1" dirty="0"/>
              <a:t>деструкции</a:t>
            </a:r>
            <a:r>
              <a:rPr lang="ru-RU" sz="1600" dirty="0"/>
              <a:t> полимерной </a:t>
            </a:r>
            <a:r>
              <a:rPr lang="ru-RU" sz="1600" dirty="0" smtClean="0"/>
              <a:t>матрицы.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86724" y="1905543"/>
            <a:ext cx="317716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err="1" smtClean="0"/>
              <a:t>Базальтопластиковая</a:t>
            </a:r>
            <a:r>
              <a:rPr lang="ru-RU" sz="1600" b="1" u="sng" dirty="0" smtClean="0"/>
              <a:t> арматура</a:t>
            </a:r>
            <a:endParaRPr lang="ru-RU" sz="1600" b="1" u="sng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1189"/>
          <a:stretch>
            <a:fillRect/>
          </a:stretch>
        </p:blipFill>
        <p:spPr bwMode="auto">
          <a:xfrm>
            <a:off x="6913907" y="2218563"/>
            <a:ext cx="1530093" cy="11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kompoz_arm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5" y="2300725"/>
            <a:ext cx="1737875" cy="10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020720103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4"/>
          <a:stretch/>
        </p:blipFill>
        <p:spPr bwMode="auto">
          <a:xfrm>
            <a:off x="4186627" y="2218563"/>
            <a:ext cx="1728192" cy="11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2" descr="график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25" y="3573016"/>
            <a:ext cx="3240360" cy="275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79290"/>
            <a:ext cx="2209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7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pic>
        <p:nvPicPr>
          <p:cNvPr id="6" name="Рисунок 10" descr="Безимени-3 коп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8" y="2526698"/>
            <a:ext cx="3881283" cy="190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4860032" y="2924944"/>
            <a:ext cx="4032447" cy="37574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500" dirty="0" smtClean="0"/>
              <a:t>Углепластик имеет </a:t>
            </a:r>
            <a:r>
              <a:rPr lang="ru-RU" sz="1500" b="1" dirty="0"/>
              <a:t>невероятно широкую сферу </a:t>
            </a:r>
            <a:r>
              <a:rPr lang="ru-RU" sz="1500" b="1" dirty="0" smtClean="0"/>
              <a:t>применения </a:t>
            </a:r>
            <a:r>
              <a:rPr lang="ru-RU" sz="1500" dirty="0" smtClean="0"/>
              <a:t>благодаря высоким физико-механическим свойствам и легкому весу. </a:t>
            </a:r>
          </a:p>
          <a:p>
            <a:pPr marL="0" indent="0">
              <a:buNone/>
            </a:pPr>
            <a:r>
              <a:rPr lang="ru-RU" sz="1500" dirty="0" smtClean="0"/>
              <a:t>Углеродные </a:t>
            </a:r>
            <a:r>
              <a:rPr lang="ru-RU" sz="1500" dirty="0"/>
              <a:t>материалы и изделия из них можно встретить в самых разнообразных </a:t>
            </a:r>
            <a:r>
              <a:rPr lang="ru-RU" sz="1500" dirty="0" smtClean="0"/>
              <a:t>отраслях промышленности:</a:t>
            </a:r>
          </a:p>
          <a:p>
            <a:pPr marL="539750" indent="-269875">
              <a:buFontTx/>
              <a:buChar char="-"/>
            </a:pPr>
            <a:r>
              <a:rPr lang="ru-RU" sz="1500" dirty="0" smtClean="0"/>
              <a:t>Авиации</a:t>
            </a:r>
          </a:p>
          <a:p>
            <a:pPr marL="539750" indent="-269875">
              <a:buFontTx/>
              <a:buChar char="-"/>
            </a:pPr>
            <a:r>
              <a:rPr lang="ru-RU" sz="1500" dirty="0" smtClean="0"/>
              <a:t>строительных материалах</a:t>
            </a:r>
          </a:p>
          <a:p>
            <a:pPr marL="539750" indent="-269875">
              <a:buFontTx/>
              <a:buChar char="-"/>
            </a:pPr>
            <a:r>
              <a:rPr lang="ru-RU" sz="1500" dirty="0"/>
              <a:t>а</a:t>
            </a:r>
            <a:r>
              <a:rPr lang="ru-RU" sz="1500" dirty="0" smtClean="0"/>
              <a:t>втомобилестроении</a:t>
            </a:r>
            <a:endParaRPr lang="ru-RU" sz="1500" dirty="0"/>
          </a:p>
          <a:p>
            <a:pPr marL="539750" indent="-269875">
              <a:buFontTx/>
              <a:buChar char="-"/>
            </a:pPr>
            <a:r>
              <a:rPr lang="ru-RU" sz="1500" dirty="0"/>
              <a:t>т</a:t>
            </a:r>
            <a:r>
              <a:rPr lang="ru-RU" sz="1500" dirty="0" smtClean="0"/>
              <a:t>оварах народного потребления</a:t>
            </a:r>
          </a:p>
          <a:p>
            <a:pPr marL="539750" indent="-269875">
              <a:buFontTx/>
              <a:buChar char="-"/>
            </a:pPr>
            <a:r>
              <a:rPr lang="ru-RU" sz="1500" dirty="0" smtClean="0"/>
              <a:t>и др.</a:t>
            </a:r>
          </a:p>
          <a:p>
            <a:r>
              <a:rPr lang="ru-RU" sz="1600" dirty="0" smtClean="0"/>
              <a:t>В проекте Боинг </a:t>
            </a:r>
            <a:r>
              <a:rPr lang="ru-RU" sz="1600" dirty="0"/>
              <a:t>787 </a:t>
            </a:r>
            <a:r>
              <a:rPr lang="en-US" sz="1600" dirty="0" err="1"/>
              <a:t>Dreamliner</a:t>
            </a:r>
            <a:r>
              <a:rPr lang="en-US" sz="1600" dirty="0"/>
              <a:t> </a:t>
            </a:r>
            <a:r>
              <a:rPr lang="ru-RU" sz="1600" dirty="0" smtClean="0"/>
              <a:t>50% </a:t>
            </a:r>
            <a:r>
              <a:rPr lang="ru-RU" sz="1600" dirty="0"/>
              <a:t>используемых материалов приходится на композиционные материалы на основе </a:t>
            </a:r>
            <a:r>
              <a:rPr lang="ru-RU" sz="1600" dirty="0" smtClean="0"/>
              <a:t>углепластиков.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683568" y="1916832"/>
            <a:ext cx="287193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Углепластики (1/2)</a:t>
            </a:r>
            <a:endParaRPr lang="ru-RU" sz="1600" b="1" u="sng" dirty="0"/>
          </a:p>
        </p:txBody>
      </p:sp>
      <p:pic>
        <p:nvPicPr>
          <p:cNvPr id="13" name="Picture 6" descr="http://www.bikesandboards.ru/files/goods/small/lu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41" y="1500438"/>
            <a:ext cx="496759" cy="12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velo-premium.ru/published/publicdata/VELOPREMVELO/attachments/SC/products_pictures/b1228121222_img_id3898471901921614841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1768"/>
            <a:ext cx="1008112" cy="9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.onbesyirmibes.org/image/2011/04/04/101665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35774"/>
            <a:ext cx="1440160" cy="9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6832833"/>
              </p:ext>
            </p:extLst>
          </p:nvPr>
        </p:nvGraphicFramePr>
        <p:xfrm>
          <a:off x="179512" y="3861048"/>
          <a:ext cx="5425405" cy="265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561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1916832"/>
            <a:ext cx="287193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Углепластики (2/2)</a:t>
            </a:r>
            <a:endParaRPr lang="ru-RU" sz="1600" b="1" u="sng" dirty="0"/>
          </a:p>
        </p:txBody>
      </p:sp>
      <p:pic>
        <p:nvPicPr>
          <p:cNvPr id="6146" name="Picture 2" descr="Препре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8029" b="71200"/>
          <a:stretch/>
        </p:blipFill>
        <p:spPr bwMode="auto">
          <a:xfrm>
            <a:off x="827584" y="2309179"/>
            <a:ext cx="3786772" cy="8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323526" y="3212976"/>
            <a:ext cx="8640961" cy="3251757"/>
          </a:xfrm>
        </p:spPr>
        <p:txBody>
          <a:bodyPr>
            <a:normAutofit/>
          </a:bodyPr>
          <a:lstStyle/>
          <a:p>
            <a:r>
              <a:rPr lang="ru-RU" sz="1700" dirty="0" smtClean="0"/>
              <a:t>Углепластик – это композиционный материал состоящий из полимерной основы и армирующего углеродного волокнистого наполнителя. </a:t>
            </a:r>
          </a:p>
          <a:p>
            <a:r>
              <a:rPr lang="ru-RU" sz="1700" b="1" dirty="0" err="1" smtClean="0"/>
              <a:t>Углеволокно</a:t>
            </a:r>
            <a:r>
              <a:rPr lang="ru-RU" sz="1700" b="1" dirty="0" smtClean="0"/>
              <a:t> – </a:t>
            </a:r>
            <a:r>
              <a:rPr lang="ru-RU" sz="1700" b="1" dirty="0" err="1" smtClean="0"/>
              <a:t>наноматериал</a:t>
            </a:r>
            <a:r>
              <a:rPr lang="ru-RU" sz="1700" dirty="0" smtClean="0"/>
              <a:t>, его механические характеристики напрямую зависят от размеров углеродных кристаллитов в волокне.  Кроме этого обычно проводят </a:t>
            </a:r>
            <a:r>
              <a:rPr lang="ru-RU" sz="1700" dirty="0" err="1" smtClean="0"/>
              <a:t>наномодификацию</a:t>
            </a:r>
            <a:r>
              <a:rPr lang="ru-RU" sz="1700" dirty="0" smtClean="0"/>
              <a:t> полимерного связующего</a:t>
            </a:r>
            <a:r>
              <a:rPr lang="ru-RU" sz="1700" dirty="0"/>
              <a:t>, используемого при получении </a:t>
            </a:r>
            <a:r>
              <a:rPr lang="ru-RU" sz="1700" dirty="0" smtClean="0"/>
              <a:t>композита, что позволяет </a:t>
            </a:r>
            <a:r>
              <a:rPr lang="ru-RU" sz="1700" b="1" dirty="0" smtClean="0"/>
              <a:t>существенно увеличить </a:t>
            </a:r>
            <a:r>
              <a:rPr lang="ru-RU" sz="1700" b="1" dirty="0"/>
              <a:t>термостойкость, прочность и упругость </a:t>
            </a:r>
            <a:r>
              <a:rPr lang="ru-RU" sz="1700" b="1" dirty="0" smtClean="0"/>
              <a:t>(до 25 %)</a:t>
            </a:r>
            <a:r>
              <a:rPr lang="ru-RU" sz="1700" dirty="0" smtClean="0"/>
              <a:t>: </a:t>
            </a:r>
          </a:p>
          <a:p>
            <a:pPr>
              <a:buFontTx/>
              <a:buChar char="-"/>
            </a:pPr>
            <a:r>
              <a:rPr lang="ru-RU" sz="1700" dirty="0" smtClean="0"/>
              <a:t>Модификация </a:t>
            </a:r>
            <a:r>
              <a:rPr lang="ru-RU" sz="1700" dirty="0"/>
              <a:t>связующих на основе эпоксидных смол  </a:t>
            </a:r>
            <a:r>
              <a:rPr lang="ru-RU" sz="1700" dirty="0" err="1"/>
              <a:t>полиимидными</a:t>
            </a:r>
            <a:r>
              <a:rPr lang="ru-RU" sz="1700" dirty="0"/>
              <a:t> </a:t>
            </a:r>
            <a:r>
              <a:rPr lang="ru-RU" sz="1700" dirty="0" smtClean="0"/>
              <a:t>олигомерами (</a:t>
            </a:r>
            <a:r>
              <a:rPr lang="ru-RU" sz="1700" b="1" dirty="0" smtClean="0"/>
              <a:t>размер образующихся частиц 5-15 </a:t>
            </a:r>
            <a:r>
              <a:rPr lang="ru-RU" sz="1700" b="1" dirty="0" err="1" smtClean="0"/>
              <a:t>нм</a:t>
            </a:r>
            <a:r>
              <a:rPr lang="ru-RU" sz="1700" dirty="0" smtClean="0"/>
              <a:t>).</a:t>
            </a:r>
          </a:p>
          <a:p>
            <a:pPr>
              <a:buFontTx/>
              <a:buChar char="-"/>
            </a:pPr>
            <a:r>
              <a:rPr lang="ru-RU" sz="1700" dirty="0" smtClean="0"/>
              <a:t>Наполнение </a:t>
            </a:r>
            <a:r>
              <a:rPr lang="ru-RU" sz="1700" dirty="0"/>
              <a:t>связующих на основе эпоксидных смол </a:t>
            </a:r>
            <a:r>
              <a:rPr lang="ru-RU" sz="1700" dirty="0" err="1" smtClean="0"/>
              <a:t>наночастицами</a:t>
            </a:r>
            <a:r>
              <a:rPr lang="ru-RU" sz="1700" dirty="0" smtClean="0"/>
              <a:t> </a:t>
            </a:r>
            <a:r>
              <a:rPr lang="en-US" sz="1700" dirty="0" smtClean="0"/>
              <a:t>Ni, W</a:t>
            </a:r>
            <a:r>
              <a:rPr lang="ru-RU" sz="1700" dirty="0" smtClean="0"/>
              <a:t>.</a:t>
            </a:r>
          </a:p>
          <a:p>
            <a:endParaRPr lang="ru-RU" sz="1600" dirty="0"/>
          </a:p>
        </p:txBody>
      </p:sp>
      <p:pic>
        <p:nvPicPr>
          <p:cNvPr id="6154" name="Picture 10" descr="Препрег Сп- 22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3" b="15384"/>
          <a:stretch/>
        </p:blipFill>
        <p:spPr bwMode="auto">
          <a:xfrm>
            <a:off x="5574950" y="2021305"/>
            <a:ext cx="2857500" cy="11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8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582314"/>
            <a:ext cx="8640960" cy="283881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smtClean="0"/>
              <a:t>Производство мембран для очистки воды возможно </a:t>
            </a:r>
            <a:r>
              <a:rPr lang="ru-RU" sz="1600" dirty="0"/>
              <a:t>только за счет применения </a:t>
            </a:r>
            <a:r>
              <a:rPr lang="ru-RU" sz="1600" dirty="0" err="1"/>
              <a:t>нанотехнологий</a:t>
            </a:r>
            <a:r>
              <a:rPr lang="ru-RU" sz="1600" dirty="0"/>
              <a:t>: поверхностный слой мембраны формируется из близко расположенных глобул диаметром от 10 до 20 </a:t>
            </a:r>
            <a:r>
              <a:rPr lang="ru-RU" sz="1600" dirty="0" err="1"/>
              <a:t>нм</a:t>
            </a:r>
            <a:r>
              <a:rPr lang="ru-RU" sz="1600" dirty="0"/>
              <a:t>. Под ним располагается промежуточный слой, состоящий из случайно ориентированных сферических частиц и пустот между ними размером до 80 </a:t>
            </a:r>
            <a:r>
              <a:rPr lang="ru-RU" sz="1600" dirty="0" err="1"/>
              <a:t>нм</a:t>
            </a:r>
            <a:r>
              <a:rPr lang="ru-RU" sz="1600" dirty="0"/>
              <a:t>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err="1" smtClean="0"/>
              <a:t>Ультрафильтрационные</a:t>
            </a:r>
            <a:r>
              <a:rPr lang="ru-RU" sz="1600" dirty="0" smtClean="0"/>
              <a:t> </a:t>
            </a:r>
            <a:r>
              <a:rPr lang="ru-RU" sz="1600" dirty="0"/>
              <a:t>мембраны используются для удаления </a:t>
            </a:r>
            <a:r>
              <a:rPr lang="ru-RU" sz="1600" dirty="0" smtClean="0"/>
              <a:t>частиц </a:t>
            </a:r>
            <a:r>
              <a:rPr lang="ru-RU" sz="1600" dirty="0"/>
              <a:t>(высокомолекулярные органические вещества или агрегаты молекул), имеющих размер до 0,01 мкм (10 нм).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err="1" smtClean="0"/>
              <a:t>Нанофильтрационные</a:t>
            </a:r>
            <a:r>
              <a:rPr lang="ru-RU" sz="1600" dirty="0" smtClean="0"/>
              <a:t> </a:t>
            </a:r>
            <a:r>
              <a:rPr lang="ru-RU" sz="1600" dirty="0"/>
              <a:t>мембраны используются для удаления из воды солей (0,1–5 нм</a:t>
            </a:r>
            <a:r>
              <a:rPr lang="ru-RU" sz="1600" dirty="0" smtClean="0"/>
              <a:t>). </a:t>
            </a:r>
            <a:r>
              <a:rPr lang="ru-RU" sz="1600" dirty="0"/>
              <a:t>В отличии от обратного осмоса в воде сохраняются требуемые органолептические свойства без </a:t>
            </a:r>
            <a:r>
              <a:rPr lang="ru-RU" sz="1600" dirty="0" smtClean="0"/>
              <a:t>искусственной </a:t>
            </a:r>
            <a:r>
              <a:rPr lang="ru-RU" sz="1600" dirty="0"/>
              <a:t>минерализации.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1916832"/>
            <a:ext cx="287193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Мембраны для очистки воды</a:t>
            </a:r>
            <a:endParaRPr lang="ru-RU" sz="1600" b="1" u="sng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2568" r="36423" b="3890"/>
          <a:stretch/>
        </p:blipFill>
        <p:spPr bwMode="auto">
          <a:xfrm>
            <a:off x="984583" y="2276872"/>
            <a:ext cx="2186847" cy="127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www.teplota.com.ua/UserFiles/Image/FILTR/printsip_osmo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0489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4" descr="242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872208" cy="11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5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5" y="3552293"/>
            <a:ext cx="4752528" cy="1368151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При добавлении силикатной </a:t>
            </a:r>
            <a:r>
              <a:rPr lang="ru-RU" sz="1600" b="1" dirty="0" err="1" smtClean="0"/>
              <a:t>наноглины</a:t>
            </a:r>
            <a:r>
              <a:rPr lang="ru-RU" sz="1600" b="1" dirty="0" smtClean="0"/>
              <a:t> (ММТ) в полимерную пленку </a:t>
            </a:r>
            <a:r>
              <a:rPr lang="ru-RU" sz="1600" dirty="0" smtClean="0"/>
              <a:t>существенно повышаются барьерные </a:t>
            </a:r>
            <a:r>
              <a:rPr lang="ru-RU" sz="1600" dirty="0"/>
              <a:t>свойства упаковочного </a:t>
            </a:r>
            <a:r>
              <a:rPr lang="ru-RU" sz="1600" dirty="0" smtClean="0"/>
              <a:t>материала, что позволяет сократить технологический процесс, сохранив необходимые свойства продукции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1916832"/>
            <a:ext cx="287193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Упаковочные материалы</a:t>
            </a:r>
            <a:endParaRPr lang="ru-RU" sz="1600" b="1" u="sng" dirty="0"/>
          </a:p>
        </p:txBody>
      </p:sp>
      <p:pic>
        <p:nvPicPr>
          <p:cNvPr id="7170" name="Picture 2" descr="Полимерные пленки с добавлением нанокомпози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15586"/>
            <a:ext cx="333375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равнение традиционной гибкой упаковки с упаковкой на основе нанокомпози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1" y="4928567"/>
            <a:ext cx="4450013" cy="13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roduct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1096"/>
            <a:ext cx="1728192" cy="11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79" y="2332054"/>
            <a:ext cx="2160240" cy="11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roduct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87781"/>
            <a:ext cx="2281962" cy="12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1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2567478"/>
            <a:ext cx="5976664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Спасибо за внимание!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nnis-ball-no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3357626" cy="167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5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– что это?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/>
          <a:stretch/>
        </p:blipFill>
        <p:spPr bwMode="auto">
          <a:xfrm>
            <a:off x="1331640" y="1628800"/>
            <a:ext cx="6552728" cy="439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6120325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Строение лап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геккона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K.Autumn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, et al. American Scientist,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2006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, 124)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5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95536" y="1124743"/>
            <a:ext cx="3240360" cy="51391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1 </a:t>
            </a:r>
            <a:r>
              <a:rPr lang="ru-RU" sz="1800" b="1" dirty="0" err="1" smtClean="0"/>
              <a:t>нм</a:t>
            </a:r>
            <a:r>
              <a:rPr lang="ru-RU" sz="1800" b="1" dirty="0" smtClean="0"/>
              <a:t> = 10</a:t>
            </a:r>
            <a:r>
              <a:rPr lang="ru-RU" sz="1800" b="1" baseline="30000" dirty="0" smtClean="0"/>
              <a:t>-9</a:t>
            </a:r>
            <a:r>
              <a:rPr lang="ru-RU" sz="1800" b="1" dirty="0" smtClean="0"/>
              <a:t> м</a:t>
            </a:r>
          </a:p>
          <a:p>
            <a:endParaRPr lang="ru-RU" sz="1800" dirty="0" smtClean="0"/>
          </a:p>
          <a:p>
            <a:r>
              <a:rPr lang="ru-RU" sz="1800" dirty="0" smtClean="0"/>
              <a:t>Термин «</a:t>
            </a:r>
            <a:r>
              <a:rPr lang="ru-RU" sz="1800" dirty="0" err="1" smtClean="0"/>
              <a:t>нанотехнология</a:t>
            </a:r>
            <a:r>
              <a:rPr lang="ru-RU" sz="1800" dirty="0" smtClean="0"/>
              <a:t>»: </a:t>
            </a:r>
            <a:r>
              <a:rPr lang="ru-RU" sz="1800" dirty="0" err="1" smtClean="0"/>
              <a:t>Норио</a:t>
            </a:r>
            <a:r>
              <a:rPr lang="ru-RU" sz="1800" dirty="0" smtClean="0"/>
              <a:t> Танигучи,1974 г.</a:t>
            </a:r>
          </a:p>
          <a:p>
            <a:endParaRPr lang="ru-RU" sz="1800" dirty="0" smtClean="0"/>
          </a:p>
          <a:p>
            <a:r>
              <a:rPr lang="ru-RU" sz="1800" dirty="0" smtClean="0"/>
              <a:t>Нобелевская премия за созданный в 1981 г. первый туннельный микроскоп: </a:t>
            </a:r>
            <a:r>
              <a:rPr lang="ru-RU" sz="1800" dirty="0" err="1" smtClean="0"/>
              <a:t>Г.Биннинг</a:t>
            </a:r>
            <a:r>
              <a:rPr lang="ru-RU" sz="1800" dirty="0" smtClean="0"/>
              <a:t>, </a:t>
            </a:r>
            <a:r>
              <a:rPr lang="ru-RU" sz="1800" dirty="0" err="1" smtClean="0"/>
              <a:t>Х.Роер</a:t>
            </a:r>
            <a:r>
              <a:rPr lang="ru-RU" sz="1800" dirty="0"/>
              <a:t> </a:t>
            </a:r>
            <a:r>
              <a:rPr lang="ru-RU" sz="1800" dirty="0" smtClean="0"/>
              <a:t>(лаборатории </a:t>
            </a:r>
            <a:r>
              <a:rPr lang="en-US" sz="1800" dirty="0" smtClean="0"/>
              <a:t>IBM,</a:t>
            </a:r>
            <a:r>
              <a:rPr lang="ru-RU" sz="1800" dirty="0" smtClean="0"/>
              <a:t> Цюрих)</a:t>
            </a:r>
          </a:p>
          <a:p>
            <a:endParaRPr lang="ru-RU" sz="1800" dirty="0" smtClean="0"/>
          </a:p>
          <a:p>
            <a:r>
              <a:rPr lang="ru-RU" sz="1800" dirty="0" smtClean="0"/>
              <a:t> Углеродные </a:t>
            </a:r>
            <a:r>
              <a:rPr lang="ru-RU" sz="1800" dirty="0" err="1" smtClean="0"/>
              <a:t>нанотрубки</a:t>
            </a:r>
            <a:r>
              <a:rPr lang="ru-RU" sz="1800" dirty="0" smtClean="0"/>
              <a:t>: </a:t>
            </a:r>
            <a:r>
              <a:rPr lang="en-US" sz="1800" dirty="0" smtClean="0"/>
              <a:t>C.</a:t>
            </a:r>
            <a:r>
              <a:rPr lang="ru-RU" sz="1800" dirty="0" err="1" smtClean="0"/>
              <a:t>Ииджима</a:t>
            </a:r>
            <a:r>
              <a:rPr lang="ru-RU" sz="1800" dirty="0" smtClean="0"/>
              <a:t> (</a:t>
            </a:r>
            <a:r>
              <a:rPr lang="en-US" sz="1800" dirty="0" smtClean="0"/>
              <a:t>Nature),</a:t>
            </a:r>
            <a:r>
              <a:rPr lang="ru-RU" sz="1800" dirty="0" smtClean="0"/>
              <a:t> </a:t>
            </a:r>
            <a:r>
              <a:rPr lang="en-US" sz="1800" dirty="0" smtClean="0"/>
              <a:t>1991</a:t>
            </a:r>
            <a:r>
              <a:rPr lang="ru-RU" sz="1800" dirty="0" smtClean="0"/>
              <a:t> г.</a:t>
            </a:r>
          </a:p>
          <a:p>
            <a:endParaRPr lang="ru-RU" sz="1800" dirty="0" smtClean="0"/>
          </a:p>
          <a:p>
            <a:r>
              <a:rPr lang="ru-RU" sz="1800" dirty="0" smtClean="0"/>
              <a:t>Нобелевская премия по химии (фуллерены): </a:t>
            </a:r>
            <a:r>
              <a:rPr lang="ru-RU" sz="1800" dirty="0" err="1" smtClean="0"/>
              <a:t>Р.Смолли</a:t>
            </a:r>
            <a:r>
              <a:rPr lang="ru-RU" sz="1800" dirty="0" smtClean="0"/>
              <a:t>, </a:t>
            </a:r>
            <a:r>
              <a:rPr lang="ru-RU" sz="1800" dirty="0" err="1" smtClean="0"/>
              <a:t>Р.Керл</a:t>
            </a:r>
            <a:r>
              <a:rPr lang="ru-RU" sz="1800" dirty="0" smtClean="0"/>
              <a:t>, </a:t>
            </a:r>
            <a:r>
              <a:rPr lang="ru-RU" sz="1800" dirty="0" err="1" smtClean="0"/>
              <a:t>Х.Крото</a:t>
            </a:r>
            <a:r>
              <a:rPr lang="ru-RU" sz="1800" dirty="0" smtClean="0"/>
              <a:t>, 1996 г. </a:t>
            </a:r>
            <a:endParaRPr lang="ru-RU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69" y="1706710"/>
            <a:ext cx="2178523" cy="163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49" y="1706710"/>
            <a:ext cx="2333307" cy="17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portalhispanos.com/ciencia/wp-content/uploads/2008/10/nanotubos-de-carbon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69" y="3515675"/>
            <a:ext cx="2808312" cy="26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turkiyes.net/wp-content/uploads/2010/09/buckyball-3.gif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35" y="3858113"/>
            <a:ext cx="1776423" cy="17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1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564904"/>
            <a:ext cx="8352928" cy="31683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данный термин в настоящее время не имеет единого, признаваемого всеми </a:t>
            </a:r>
            <a:r>
              <a:rPr lang="ru-RU" dirty="0" smtClean="0"/>
              <a:t>определения </a:t>
            </a:r>
          </a:p>
          <a:p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термином «</a:t>
            </a:r>
            <a:r>
              <a:rPr lang="ru-RU" dirty="0" err="1"/>
              <a:t>нанотехнологии</a:t>
            </a:r>
            <a:r>
              <a:rPr lang="ru-RU" dirty="0"/>
              <a:t>» </a:t>
            </a:r>
            <a:r>
              <a:rPr lang="ru-RU" dirty="0" smtClean="0"/>
              <a:t>мы будем понимать совокупность </a:t>
            </a:r>
            <a:r>
              <a:rPr lang="ru-RU" dirty="0"/>
              <a:t>технологических методов и приемов, используемых при </a:t>
            </a:r>
            <a:r>
              <a:rPr lang="ru-RU" dirty="0" smtClean="0"/>
              <a:t>изучении и </a:t>
            </a:r>
            <a:r>
              <a:rPr lang="ru-RU" dirty="0"/>
              <a:t>производстве </a:t>
            </a:r>
            <a:r>
              <a:rPr lang="ru-RU" dirty="0" smtClean="0"/>
              <a:t>материалов, которые:</a:t>
            </a:r>
          </a:p>
          <a:p>
            <a:pPr marL="808038" indent="-452438">
              <a:buFontTx/>
              <a:buChar char="-"/>
            </a:pPr>
            <a:r>
              <a:rPr lang="ru-RU" dirty="0" smtClean="0"/>
              <a:t>включают </a:t>
            </a:r>
            <a:r>
              <a:rPr lang="ru-RU" dirty="0"/>
              <a:t>целенаправленный контроль и управление строением, химическим составом и взаимодействием составляющих их отдельных </a:t>
            </a:r>
            <a:r>
              <a:rPr lang="ru-RU" b="1" dirty="0" smtClean="0"/>
              <a:t>элементов с </a:t>
            </a:r>
            <a:r>
              <a:rPr lang="ru-RU" b="1" dirty="0"/>
              <a:t>размерами порядка 100 </a:t>
            </a:r>
            <a:r>
              <a:rPr lang="ru-RU" b="1" dirty="0" err="1"/>
              <a:t>нм</a:t>
            </a:r>
            <a:r>
              <a:rPr lang="ru-RU" dirty="0"/>
              <a:t> и меньше </a:t>
            </a:r>
            <a:r>
              <a:rPr lang="ru-RU" dirty="0" smtClean="0"/>
              <a:t>(как </a:t>
            </a:r>
            <a:r>
              <a:rPr lang="ru-RU" dirty="0"/>
              <a:t>минимум по одному из измерений</a:t>
            </a:r>
            <a:r>
              <a:rPr lang="ru-RU" dirty="0" smtClean="0"/>
              <a:t>),</a:t>
            </a:r>
          </a:p>
          <a:p>
            <a:pPr marL="808038" indent="-452438">
              <a:buFontTx/>
              <a:buChar char="-"/>
            </a:pPr>
            <a:r>
              <a:rPr lang="ru-RU" dirty="0" smtClean="0"/>
              <a:t>и </a:t>
            </a:r>
            <a:r>
              <a:rPr lang="ru-RU" b="1" dirty="0"/>
              <a:t>приводят к улучшению</a:t>
            </a:r>
            <a:r>
              <a:rPr lang="ru-RU" dirty="0"/>
              <a:t>, либо появлению дополнительных эксплуатационных и/или потребительских характеристик и свойств получаемых продуктов.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– что это?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21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542509"/>
            <a:ext cx="8568951" cy="283881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Стирол-акриловые и акриловые дисперсии представляют </a:t>
            </a:r>
            <a:r>
              <a:rPr lang="ru-RU" sz="1600" dirty="0"/>
              <a:t>собой </a:t>
            </a:r>
            <a:r>
              <a:rPr lang="ru-RU" sz="1600" dirty="0" smtClean="0"/>
              <a:t>коллоидные растворы </a:t>
            </a:r>
            <a:r>
              <a:rPr lang="ru-RU" sz="1600" dirty="0"/>
              <a:t>полимерных частиц </a:t>
            </a:r>
            <a:r>
              <a:rPr lang="ru-RU" sz="1600" dirty="0" smtClean="0"/>
              <a:t>в </a:t>
            </a:r>
            <a:r>
              <a:rPr lang="ru-RU" sz="1600" dirty="0"/>
              <a:t>водной фазе; </a:t>
            </a:r>
            <a:r>
              <a:rPr lang="ru-RU" sz="1600" dirty="0" smtClean="0"/>
              <a:t>предназначены </a:t>
            </a:r>
            <a:r>
              <a:rPr lang="ru-RU" sz="1600" dirty="0"/>
              <a:t>для использования в различных типах ЛКМ, пропиточных составах, клеях, добавках для бетона и </a:t>
            </a:r>
            <a:r>
              <a:rPr lang="ru-RU" sz="1600" dirty="0" smtClean="0"/>
              <a:t>являются </a:t>
            </a:r>
            <a:r>
              <a:rPr lang="ru-RU" sz="1600" dirty="0"/>
              <a:t>универсальным продуктом с широким спектром применения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Комплекс </a:t>
            </a:r>
            <a:r>
              <a:rPr lang="ru-RU" sz="1600" dirty="0"/>
              <a:t>основных свойств водно-полимерных дисперсий (проникающая и пленкообразующая </a:t>
            </a:r>
            <a:r>
              <a:rPr lang="ru-RU" sz="1600" dirty="0" smtClean="0"/>
              <a:t>способности, адгезионная прочность, </a:t>
            </a:r>
            <a:r>
              <a:rPr lang="ru-RU" sz="1600" dirty="0" err="1" smtClean="0"/>
              <a:t>водопоглощение</a:t>
            </a:r>
            <a:r>
              <a:rPr lang="ru-RU" sz="1600" dirty="0" smtClean="0"/>
              <a:t>) </a:t>
            </a:r>
            <a:r>
              <a:rPr lang="ru-RU" sz="1600" dirty="0"/>
              <a:t>определяется размером частиц. Водно-полимерные дисперсии (акриловые, стирол-акриловые)</a:t>
            </a:r>
            <a:r>
              <a:rPr lang="ru-RU" sz="1600" b="1" dirty="0"/>
              <a:t> с диаметром частиц до 100 </a:t>
            </a:r>
            <a:r>
              <a:rPr lang="ru-RU" sz="1600" b="1" dirty="0" err="1"/>
              <a:t>нм</a:t>
            </a:r>
            <a:r>
              <a:rPr lang="ru-RU" sz="1600" b="1" dirty="0"/>
              <a:t> </a:t>
            </a:r>
            <a:r>
              <a:rPr lang="ru-RU" sz="1600" dirty="0"/>
              <a:t>обладают более низкими минимальными температурами пленкообразования </a:t>
            </a:r>
            <a:r>
              <a:rPr lang="ru-RU" sz="1600" dirty="0" smtClean="0"/>
              <a:t>и </a:t>
            </a:r>
            <a:r>
              <a:rPr lang="ru-RU" sz="1600" dirty="0"/>
              <a:t>высоким блеском пленки.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1916832"/>
            <a:ext cx="2871937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Лакокрасочная продукция (1/2)</a:t>
            </a:r>
            <a:endParaRPr lang="ru-RU" sz="1600" b="1" u="sn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14401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46365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89992"/>
            <a:ext cx="1361651" cy="11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1368152" cy="114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5760640" cy="1008111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Уникальные </a:t>
            </a:r>
            <a:r>
              <a:rPr lang="ru-RU" sz="1600" dirty="0"/>
              <a:t>рецептуры дисперсий (количество катализатора, эмульгатора и др.) и </a:t>
            </a:r>
            <a:r>
              <a:rPr lang="ru-RU" sz="1600" dirty="0" smtClean="0"/>
              <a:t>технологии </a:t>
            </a:r>
            <a:r>
              <a:rPr lang="ru-RU" sz="1600" dirty="0"/>
              <a:t>их стабилизации позволяют получать </a:t>
            </a:r>
            <a:r>
              <a:rPr lang="ru-RU" sz="1600" dirty="0" smtClean="0"/>
              <a:t>водно-полимерные дисперсии </a:t>
            </a:r>
            <a:r>
              <a:rPr lang="ru-RU" sz="1600" dirty="0"/>
              <a:t>с заданным размером частиц </a:t>
            </a:r>
            <a:r>
              <a:rPr lang="ru-RU" sz="1600" dirty="0" smtClean="0"/>
              <a:t>(</a:t>
            </a:r>
            <a:r>
              <a:rPr lang="ru-RU" sz="1600" dirty="0"/>
              <a:t>d = 65, 80, 100, 150  </a:t>
            </a:r>
            <a:r>
              <a:rPr lang="ru-RU" sz="1600" dirty="0" err="1"/>
              <a:t>нм</a:t>
            </a:r>
            <a:r>
              <a:rPr lang="ru-RU" sz="1600" dirty="0"/>
              <a:t>) в пределах ±20 </a:t>
            </a:r>
            <a:r>
              <a:rPr lang="ru-RU" sz="1600" dirty="0" err="1"/>
              <a:t>нм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1916832"/>
            <a:ext cx="2871937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Лакокрасочная продукция (2/2)</a:t>
            </a:r>
            <a:endParaRPr lang="ru-RU" sz="1600" b="1" u="sng" dirty="0"/>
          </a:p>
        </p:txBody>
      </p:sp>
      <p:pic>
        <p:nvPicPr>
          <p:cNvPr id="1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476" y="1991352"/>
            <a:ext cx="1851664" cy="18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Imag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89" y="3467645"/>
            <a:ext cx="5544617" cy="27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4706" y="6215915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</a:rPr>
              <a:t>Распределение частиц полимера по размеру для стирол-акриловой дисперсии</a:t>
            </a:r>
            <a:endParaRPr lang="ru-RU" sz="1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403" y="6070889"/>
            <a:ext cx="230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</a:rPr>
              <a:t>Электронные микрофотографии дисперсий</a:t>
            </a:r>
            <a:endParaRPr lang="ru-RU" sz="12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542509"/>
            <a:ext cx="8568951" cy="2838819"/>
          </a:xfrm>
        </p:spPr>
        <p:txBody>
          <a:bodyPr>
            <a:normAutofit/>
          </a:bodyPr>
          <a:lstStyle/>
          <a:p>
            <a:r>
              <a:rPr lang="ru-RU" sz="1600" dirty="0"/>
              <a:t>Методом химического осаждения из паровой фазы на горячем конце </a:t>
            </a:r>
            <a:r>
              <a:rPr lang="ru-RU" sz="1600" dirty="0" smtClean="0"/>
              <a:t>производится </a:t>
            </a:r>
            <a:r>
              <a:rPr lang="ru-RU" sz="1600" dirty="0"/>
              <a:t>диффузионно-термическое упрочнение поверхности стеклянной тары. При разложении </a:t>
            </a:r>
            <a:r>
              <a:rPr lang="ru-RU" sz="1600" dirty="0" err="1"/>
              <a:t>монобутил-трихлорида</a:t>
            </a:r>
            <a:r>
              <a:rPr lang="ru-RU" sz="1600" dirty="0"/>
              <a:t> олова на поверхности стекла образуется упрочняющий  тонкий </a:t>
            </a:r>
            <a:r>
              <a:rPr lang="ru-RU" sz="1600" b="1" dirty="0"/>
              <a:t>слой оксида олова толщиной </a:t>
            </a:r>
            <a:r>
              <a:rPr lang="ru-RU" sz="1600" b="1" dirty="0" smtClean="0"/>
              <a:t>10-40 </a:t>
            </a:r>
            <a:r>
              <a:rPr lang="ru-RU" sz="1600" b="1" dirty="0" err="1"/>
              <a:t>нм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/>
              <a:t>	                </a:t>
            </a:r>
            <a:r>
              <a:rPr lang="ru-RU" sz="1600" dirty="0" smtClean="0"/>
              <a:t>                             </a:t>
            </a:r>
            <a:r>
              <a:rPr lang="ru-RU" sz="1600" i="1" dirty="0"/>
              <a:t>t </a:t>
            </a:r>
            <a:r>
              <a:rPr lang="ru-RU" sz="1600" i="1" baseline="-25000" dirty="0" err="1"/>
              <a:t>surf</a:t>
            </a:r>
            <a:r>
              <a:rPr lang="ru-RU" sz="1600" i="1" dirty="0"/>
              <a:t>  = 600°C</a:t>
            </a:r>
          </a:p>
          <a:p>
            <a:pPr marL="0" indent="0">
              <a:buNone/>
            </a:pPr>
            <a:r>
              <a:rPr lang="ru-RU" sz="1600" dirty="0" smtClean="0"/>
              <a:t>                         </a:t>
            </a:r>
            <a:r>
              <a:rPr lang="ru-RU" sz="1600" dirty="0"/>
              <a:t>С4H9SnCl3 + O2 (изб.)       →        SnO2 + CO2 + H2O + </a:t>
            </a:r>
            <a:r>
              <a:rPr lang="ru-RU" sz="1600" dirty="0" err="1"/>
              <a:t>HCl</a:t>
            </a:r>
            <a:endParaRPr lang="ru-RU" sz="1600" dirty="0"/>
          </a:p>
          <a:p>
            <a:r>
              <a:rPr lang="ru-RU" sz="1600" dirty="0"/>
              <a:t>Образующееся оксидно-металлическое покрытие определяет прочностные свойства стеклянной бутылки. Слой оксида олова толщиной </a:t>
            </a:r>
            <a:r>
              <a:rPr lang="ru-RU" sz="1600" dirty="0" smtClean="0"/>
              <a:t>10-40 </a:t>
            </a:r>
            <a:r>
              <a:rPr lang="ru-RU" sz="1600" dirty="0" err="1"/>
              <a:t>нм</a:t>
            </a:r>
            <a:r>
              <a:rPr lang="ru-RU" sz="1600" dirty="0"/>
              <a:t> обеспечивает сопротивление гидростатическому давлению до 16 </a:t>
            </a:r>
            <a:r>
              <a:rPr lang="ru-RU" sz="1600" dirty="0" err="1"/>
              <a:t>атм</a:t>
            </a:r>
            <a:r>
              <a:rPr lang="ru-RU" sz="1600" dirty="0"/>
              <a:t>, что соответствует  требованиям российских и международных стандартов. 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3528" y="1908611"/>
            <a:ext cx="403244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Производство стеклянных  бутылок (1/2) </a:t>
            </a:r>
            <a:endParaRPr lang="ru-RU" sz="1600" b="1" u="sng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9929"/>
            <a:ext cx="1618028" cy="111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C:\Documents and Settings\Давидов Рудольф\Мои документы\Capital presentation\рис51-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7" y="2358263"/>
            <a:ext cx="1395136" cy="111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Base\malyshev_team\Проекты\Вахтеров\2257.Бутылки\ИК1\Неразобранные письма\Фото\IMG_964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3" r="20989"/>
          <a:stretch/>
        </p:blipFill>
        <p:spPr bwMode="auto">
          <a:xfrm>
            <a:off x="6343517" y="1939369"/>
            <a:ext cx="1468843" cy="15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6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653136"/>
            <a:ext cx="8568951" cy="1872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dirty="0"/>
              <a:t>Микрофотографии слоя стекла без покрытия и с покрытием </a:t>
            </a:r>
            <a:r>
              <a:rPr lang="en-US" sz="1600" dirty="0" smtClean="0"/>
              <a:t>SiO2</a:t>
            </a:r>
            <a:r>
              <a:rPr lang="ru-RU" sz="1600" dirty="0" smtClean="0"/>
              <a:t> 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ru-RU" sz="1600" dirty="0" smtClean="0"/>
              <a:t>На </a:t>
            </a:r>
            <a:r>
              <a:rPr lang="ru-RU" sz="1600" dirty="0"/>
              <a:t>рисунке </a:t>
            </a:r>
            <a:r>
              <a:rPr lang="ru-RU" sz="1600" dirty="0" smtClean="0"/>
              <a:t>слева: черное </a:t>
            </a:r>
            <a:r>
              <a:rPr lang="ru-RU" sz="1600" dirty="0"/>
              <a:t> - скол стекла, серое – поверхность стекла, уходящая в перспективу. </a:t>
            </a:r>
            <a:r>
              <a:rPr lang="ru-RU" sz="1600" dirty="0" smtClean="0"/>
              <a:t>Приповерхностный </a:t>
            </a:r>
            <a:r>
              <a:rPr lang="ru-RU" sz="1600" dirty="0"/>
              <a:t>слой </a:t>
            </a:r>
            <a:r>
              <a:rPr lang="ru-RU" sz="1600" dirty="0" smtClean="0"/>
              <a:t>составляет ≈</a:t>
            </a:r>
            <a:r>
              <a:rPr lang="ru-RU" sz="1600" dirty="0"/>
              <a:t>600 </a:t>
            </a:r>
            <a:r>
              <a:rPr lang="ru-RU" sz="1600" dirty="0" err="1" smtClean="0"/>
              <a:t>нм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На рисунке </a:t>
            </a:r>
            <a:r>
              <a:rPr lang="ru-RU" sz="1600" dirty="0" smtClean="0"/>
              <a:t>в центре:</a:t>
            </a:r>
            <a:r>
              <a:rPr lang="ru-RU" sz="1600" dirty="0"/>
              <a:t> </a:t>
            </a:r>
            <a:r>
              <a:rPr lang="ru-RU" sz="1600" dirty="0" smtClean="0"/>
              <a:t> внизу до белого слоя – скол стекла, черная </a:t>
            </a:r>
            <a:r>
              <a:rPr lang="ru-RU" sz="1600" dirty="0"/>
              <a:t>полоса </a:t>
            </a:r>
            <a:r>
              <a:rPr lang="ru-RU" sz="1600" dirty="0" smtClean="0"/>
              <a:t>– приповерхностный </a:t>
            </a:r>
            <a:r>
              <a:rPr lang="ru-RU" sz="1600" dirty="0"/>
              <a:t>слой (≈600 </a:t>
            </a:r>
            <a:r>
              <a:rPr lang="ru-RU" sz="1600" dirty="0" err="1"/>
              <a:t>нм</a:t>
            </a:r>
            <a:r>
              <a:rPr lang="ru-RU" sz="1600" dirty="0"/>
              <a:t>), белое и выше – поверхность стекла, уходящая в перспективу. Точечки на поверхности  - частицы оксида </a:t>
            </a:r>
            <a:r>
              <a:rPr lang="ru-RU" sz="1600" dirty="0" smtClean="0"/>
              <a:t>олова (10-40 </a:t>
            </a:r>
            <a:r>
              <a:rPr lang="ru-RU" sz="1600" dirty="0" err="1" smtClean="0"/>
              <a:t>нм</a:t>
            </a:r>
            <a:r>
              <a:rPr lang="ru-RU" sz="1600" dirty="0" smtClean="0"/>
              <a:t>), </a:t>
            </a:r>
            <a:r>
              <a:rPr lang="ru-RU" sz="1600" dirty="0"/>
              <a:t>«булыжники» - </a:t>
            </a:r>
            <a:r>
              <a:rPr lang="ru-RU" sz="1600" dirty="0" smtClean="0"/>
              <a:t> оксид </a:t>
            </a:r>
            <a:r>
              <a:rPr lang="ru-RU" sz="1600" dirty="0"/>
              <a:t>олова, выросший на микродефектах стекла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 рисунке справа:  пример из литературы </a:t>
            </a:r>
            <a:r>
              <a:rPr lang="en-US" sz="1600" dirty="0" smtClean="0"/>
              <a:t>Large </a:t>
            </a:r>
            <a:r>
              <a:rPr lang="en-US" sz="1600" dirty="0"/>
              <a:t>scale F-doped SnO2 coating on glass by spray </a:t>
            </a:r>
            <a:r>
              <a:rPr lang="en-US" sz="1600" dirty="0" smtClean="0"/>
              <a:t>pyrolysis</a:t>
            </a:r>
            <a:r>
              <a:rPr lang="ru-RU" sz="1600" dirty="0" smtClean="0"/>
              <a:t>, </a:t>
            </a:r>
            <a:r>
              <a:rPr lang="en-US" sz="1600" i="1" dirty="0" smtClean="0"/>
              <a:t>Thin </a:t>
            </a:r>
            <a:r>
              <a:rPr lang="en-US" sz="1600" i="1" dirty="0"/>
              <a:t>Solid Films</a:t>
            </a:r>
            <a:r>
              <a:rPr lang="en-US" sz="1600" dirty="0"/>
              <a:t>, 496, 1 (</a:t>
            </a:r>
            <a:r>
              <a:rPr lang="en-US" sz="1600" b="1" dirty="0"/>
              <a:t>2006</a:t>
            </a:r>
            <a:r>
              <a:rPr lang="en-US" sz="1600" dirty="0"/>
              <a:t>) 117-120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3528" y="1908611"/>
            <a:ext cx="39604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Производство стеклянных  бутылок (2/2)</a:t>
            </a:r>
            <a:endParaRPr lang="ru-RU" sz="1600" b="1" u="sng" dirty="0"/>
          </a:p>
        </p:txBody>
      </p:sp>
      <p:pic>
        <p:nvPicPr>
          <p:cNvPr id="14" name="Рисунок 13" descr="cid:image001.png@01CC9013.43338510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1" t="13652"/>
          <a:stretch/>
        </p:blipFill>
        <p:spPr bwMode="auto">
          <a:xfrm>
            <a:off x="6084168" y="2313445"/>
            <a:ext cx="2448272" cy="213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5" name="Рисунок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75856" y="2324351"/>
            <a:ext cx="2526108" cy="21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5817" y="2315021"/>
            <a:ext cx="2526108" cy="21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3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542509"/>
            <a:ext cx="8568951" cy="2838819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Необходимые свойств стали достигаются за счет ее микролегирования </a:t>
            </a:r>
            <a:r>
              <a:rPr lang="ru-RU" sz="1600" dirty="0" err="1"/>
              <a:t>карбонитридообразующими</a:t>
            </a:r>
            <a:r>
              <a:rPr lang="ru-RU" sz="1600" dirty="0"/>
              <a:t> </a:t>
            </a:r>
            <a:r>
              <a:rPr lang="ru-RU" sz="1600" dirty="0" smtClean="0"/>
              <a:t>элементами: </a:t>
            </a:r>
            <a:r>
              <a:rPr lang="en-US" sz="1600" dirty="0" smtClean="0"/>
              <a:t>Ti, </a:t>
            </a:r>
            <a:r>
              <a:rPr lang="en-US" sz="1600" dirty="0" err="1" smtClean="0"/>
              <a:t>Nb</a:t>
            </a:r>
            <a:r>
              <a:rPr lang="en-US" sz="1600" dirty="0" smtClean="0"/>
              <a:t>, V, Al  </a:t>
            </a:r>
            <a:r>
              <a:rPr lang="ru-RU" sz="1600" dirty="0" smtClean="0"/>
              <a:t>и </a:t>
            </a:r>
            <a:r>
              <a:rPr lang="ru-RU" sz="1600" dirty="0"/>
              <a:t>др. </a:t>
            </a:r>
          </a:p>
          <a:p>
            <a:pPr lvl="0"/>
            <a:r>
              <a:rPr lang="ru-RU" sz="1600" dirty="0"/>
              <a:t>Добавки данных элементов в сталь приводят к образованию дисперсных </a:t>
            </a:r>
            <a:r>
              <a:rPr lang="ru-RU" sz="1600" b="1" dirty="0" err="1" smtClean="0"/>
              <a:t>наноразмерных</a:t>
            </a:r>
            <a:r>
              <a:rPr lang="ru-RU" sz="1600" b="1" dirty="0" smtClean="0"/>
              <a:t>  (10-25 </a:t>
            </a:r>
            <a:r>
              <a:rPr lang="ru-RU" sz="1600" b="1" dirty="0" err="1" smtClean="0"/>
              <a:t>нм</a:t>
            </a:r>
            <a:r>
              <a:rPr lang="ru-RU" sz="1600" b="1" dirty="0" smtClean="0"/>
              <a:t>) частиц </a:t>
            </a:r>
            <a:r>
              <a:rPr lang="ru-RU" sz="1600" dirty="0"/>
              <a:t>карбидов, нитридов и </a:t>
            </a:r>
            <a:r>
              <a:rPr lang="ru-RU" sz="1600" dirty="0" err="1"/>
              <a:t>карбонитридов</a:t>
            </a:r>
            <a:r>
              <a:rPr lang="ru-RU" sz="1600" dirty="0"/>
              <a:t>, которые влияют на её механические свойства путем дисперсионного упрочнения и торможения роста зерна аустенита и феррита. </a:t>
            </a:r>
          </a:p>
          <a:p>
            <a:r>
              <a:rPr lang="ru-RU" sz="1600" dirty="0" smtClean="0"/>
              <a:t>Оптимизация </a:t>
            </a:r>
            <a:r>
              <a:rPr lang="ru-RU" sz="1600" dirty="0" err="1"/>
              <a:t>микролегирующих</a:t>
            </a:r>
            <a:r>
              <a:rPr lang="ru-RU" sz="1600" dirty="0"/>
              <a:t> и модифицирующих добавок в сочетании с термомеханической обработкой </a:t>
            </a:r>
            <a:r>
              <a:rPr lang="ru-RU" sz="1600" dirty="0" smtClean="0"/>
              <a:t>позволяют </a:t>
            </a:r>
            <a:r>
              <a:rPr lang="ru-RU" sz="1600" b="1" dirty="0"/>
              <a:t>на 200-500 </a:t>
            </a:r>
            <a:r>
              <a:rPr lang="ru-RU" sz="1600" b="1" dirty="0" smtClean="0"/>
              <a:t>Мпа</a:t>
            </a:r>
            <a:r>
              <a:rPr lang="ru-RU" sz="1600" dirty="0" smtClean="0"/>
              <a:t> </a:t>
            </a:r>
            <a:r>
              <a:rPr lang="ru-RU" sz="1600" b="1" dirty="0" smtClean="0"/>
              <a:t>повысить </a:t>
            </a:r>
            <a:r>
              <a:rPr lang="ru-RU" sz="1600" b="1" dirty="0"/>
              <a:t>прочность </a:t>
            </a:r>
            <a:r>
              <a:rPr lang="ru-RU" sz="1600" b="1" dirty="0" smtClean="0"/>
              <a:t>стали</a:t>
            </a:r>
            <a:r>
              <a:rPr lang="ru-RU" sz="1600" dirty="0" smtClean="0"/>
              <a:t> </a:t>
            </a:r>
            <a:r>
              <a:rPr lang="ru-RU" sz="1600" dirty="0"/>
              <a:t>при сохранении пластических </a:t>
            </a:r>
            <a:r>
              <a:rPr lang="ru-RU" sz="1600" dirty="0" smtClean="0"/>
              <a:t>свойств (более в </a:t>
            </a:r>
            <a:r>
              <a:rPr lang="ru-RU" sz="1600" b="1" dirty="0" smtClean="0"/>
              <a:t>2 раза</a:t>
            </a:r>
            <a:r>
              <a:rPr lang="ru-RU" sz="1600" dirty="0" smtClean="0"/>
              <a:t> относительно </a:t>
            </a:r>
            <a:r>
              <a:rPr lang="ru-RU" sz="1600" dirty="0"/>
              <a:t>базового уровня </a:t>
            </a:r>
            <a:r>
              <a:rPr lang="ru-RU" sz="1600" dirty="0" smtClean="0"/>
              <a:t>технологии).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вокруг нас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86725" y="1905543"/>
            <a:ext cx="30243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/>
              <a:t>Стальная арматура</a:t>
            </a:r>
            <a:endParaRPr lang="ru-RU" sz="1600" b="1" u="sng" dirty="0"/>
          </a:p>
        </p:txBody>
      </p:sp>
      <p:pic>
        <p:nvPicPr>
          <p:cNvPr id="8" name="Рисунок 0" descr="VN-ме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21567"/>
            <a:ext cx="1296144" cy="139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VC-метка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020272" y="2121567"/>
            <a:ext cx="1570496" cy="141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lexx\Pictures\SS\armatur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6" y="2348880"/>
            <a:ext cx="1876400" cy="10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lexx\Pictures\SS\zentr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162012"/>
            <a:ext cx="1469528" cy="13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3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</TotalTime>
  <Words>835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Нанотехнологии, которые тихо изменили наш мир</vt:lpstr>
      <vt:lpstr>Нанотехнологии – что это?</vt:lpstr>
      <vt:lpstr>Презентация PowerPoint</vt:lpstr>
      <vt:lpstr>Нанотехнологии – что это?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Нанотехнологии вокруг нас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Нанотехнологии, изменившие мир</dc:title>
  <dc:creator>Раскина Мария Владимировна</dc:creator>
  <cp:lastModifiedBy>Михаил Маркович Эпштейн</cp:lastModifiedBy>
  <cp:revision>28</cp:revision>
  <dcterms:created xsi:type="dcterms:W3CDTF">2013-07-04T07:09:17Z</dcterms:created>
  <dcterms:modified xsi:type="dcterms:W3CDTF">2013-07-07T05:51:25Z</dcterms:modified>
</cp:coreProperties>
</file>